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ppt" ContentType="application/vnd.ms-powerpoi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66" r:id="rId2"/>
    <p:sldId id="287" r:id="rId3"/>
    <p:sldId id="286" r:id="rId4"/>
    <p:sldId id="288" r:id="rId5"/>
    <p:sldId id="289" r:id="rId6"/>
    <p:sldId id="290" r:id="rId7"/>
    <p:sldId id="291" r:id="rId8"/>
    <p:sldId id="292" r:id="rId9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67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2020/7/3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2020/7/3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80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39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7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microsoft.com/office/2007/relationships/hdphoto" Target="../media/hdphoto2.wdp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8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11" Type="http://schemas.openxmlformats.org/officeDocument/2006/relationships/image" Target="../media/image23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Microsoft_PowerPoint_97-2003___1.ppt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.png"/><Relationship Id="rId12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26.wmf"/><Relationship Id="rId14" Type="http://schemas.openxmlformats.org/officeDocument/2006/relationships/image" Target="../media/image2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9.png"/><Relationship Id="rId11" Type="http://schemas.openxmlformats.org/officeDocument/2006/relationships/oleObject" Target="../embeddings/Microsoft_PowerPoint_97-2003___2.ppt"/><Relationship Id="rId5" Type="http://schemas.openxmlformats.org/officeDocument/2006/relationships/image" Target="../media/image38.png"/><Relationship Id="rId10" Type="http://schemas.openxmlformats.org/officeDocument/2006/relationships/image" Target="../media/image41.jpeg"/><Relationship Id="rId4" Type="http://schemas.openxmlformats.org/officeDocument/2006/relationships/image" Target="../media/image37.png"/><Relationship Id="rId9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May 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 (T99X171.00</a:t>
            </a:r>
            <a:r>
              <a:rPr lang="en-US" altLang="zh-TW" sz="3600" b="1" dirty="0" smtClean="0">
                <a:latin typeface="Calibri" pitchFamily="34" charset="0"/>
              </a:rPr>
              <a:t>)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June 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Luu Mien</a:t>
            </a: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(Critical)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No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(Critical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defect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Gift-box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(Minor) : 1/500pcs (0.2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Ethernet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28772"/>
              </p:ext>
            </p:extLst>
          </p:nvPr>
        </p:nvGraphicFramePr>
        <p:xfrm>
          <a:off x="72736" y="517890"/>
          <a:ext cx="9030074" cy="4338816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284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power on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 and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solder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splashes on PCBA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(pictures below)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 May be in touching up process at PTH, operator did not operate carefully lead to this phenomenon. PTH VI also did not check carefully lead to escaped the defect.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X-Ray inspection: no issue found.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3. Checked the power: P5V, P3V3, P1V8, P1V8_EMMC, P1V2, P2V5, VDDCPU and VDDEE --&gt;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PP_PWR_IN no output.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Checked console information --&gt; no issue found.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U308 (IC SW 2.5~6.5V SMD WSON6 GP TPS25200) component issue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Showed a quality alert for solder splashes on PCBA issue and re-trained PTH operator need check carefully to avoid defect escape.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Used a multi-meter to check internal impedance of U308 component found out the U308_PIN6 (IN) short to GND, result as below: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Changed new U308 component then pass.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EOS issue make U308 damaged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Every shift TE Engineer to check ESD status of  all power cable, HDMI cable for test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Add ion fan on the assembly station and PCBA testing station to preventive ESD issue during processing.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 detail report</a:t>
                      </a: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Thiep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864" y="1231512"/>
            <a:ext cx="1474256" cy="6476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039" y="1190872"/>
            <a:ext cx="1361441" cy="6957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864" y="3060390"/>
            <a:ext cx="2906816" cy="10369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7773" y="1930938"/>
            <a:ext cx="2485666" cy="875452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436167"/>
              </p:ext>
            </p:extLst>
          </p:nvPr>
        </p:nvGraphicFramePr>
        <p:xfrm>
          <a:off x="5373406" y="4219438"/>
          <a:ext cx="814034" cy="686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Worksheet" showAsIcon="1" r:id="rId8" imgW="914400" imgH="771480" progId="Excel.Sheet.12">
                  <p:embed/>
                </p:oleObj>
              </mc:Choice>
              <mc:Fallback>
                <p:oleObj name="Worksheet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73406" y="4219438"/>
                        <a:ext cx="814034" cy="686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648222"/>
              </p:ext>
            </p:extLst>
          </p:nvPr>
        </p:nvGraphicFramePr>
        <p:xfrm>
          <a:off x="72736" y="517890"/>
          <a:ext cx="9030074" cy="4334218"/>
        </p:xfrm>
        <a:graphic>
          <a:graphicData uri="http://schemas.openxmlformats.org/drawingml/2006/table">
            <a:tbl>
              <a:tblPr/>
              <a:tblGrid>
                <a:gridCol w="1024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133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693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HDMI output.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Checked history. This unit was passed all stations smoothly.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Visual inspection and  X-Ray inspection no issue found.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3.    OTT boot up normal but not HDMI signal out.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4.   Checked the power: P5V, P3V3, P1V8, P1V8_EMMC, P1V2, P2V5,VDDCPU and VDDEE are  system clock no issue found.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5. Checked console information --&gt; no issue found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Suspect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issue.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Used a multi-meter to check impedance of 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for all HDMI PIN -&gt; found out U1_PIN R43 (HDMI_SDA) and U1_PIN N41 (HDMI_SCL) short to GND, result as below: 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2. Changed new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and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eMMC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then pass.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  <a:sym typeface="Wingdings" panose="05000000000000000000" pitchFamily="2" charset="2"/>
                        </a:rPr>
                        <a:t> Suspect EOS issue make SOC damaged </a:t>
                      </a:r>
                      <a:endParaRPr lang="en-US" altLang="zh-TW" sz="10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Every shift TE Engineer to check ESD status of  all power cable, HDMI cable for test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Add ion fan on the assembly station and PCBA testing station to preventive ESD issue during processing.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 detail report</a:t>
                      </a: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Thiep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122" y="1173020"/>
            <a:ext cx="3001246" cy="12192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187745" y="2679266"/>
            <a:ext cx="3311618" cy="863183"/>
            <a:chOff x="1415448" y="2841325"/>
            <a:chExt cx="3311618" cy="863183"/>
          </a:xfrm>
        </p:grpSpPr>
        <p:grpSp>
          <p:nvGrpSpPr>
            <p:cNvPr id="10" name="Group 9"/>
            <p:cNvGrpSpPr/>
            <p:nvPr/>
          </p:nvGrpSpPr>
          <p:grpSpPr>
            <a:xfrm>
              <a:off x="1415448" y="2841326"/>
              <a:ext cx="713578" cy="812812"/>
              <a:chOff x="74549" y="1667053"/>
              <a:chExt cx="2736060" cy="3240360"/>
            </a:xfrm>
          </p:grpSpPr>
          <p:pic>
            <p:nvPicPr>
              <p:cNvPr id="11" name="Picture 10"/>
              <p:cNvPicPr>
                <a:picLocks noChangeAspect="1" noChangeArrowheads="1"/>
              </p:cNvPicPr>
              <p:nvPr/>
            </p:nvPicPr>
            <p:blipFill>
              <a:blip r:embed="rId5" cstate="email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549" y="1667053"/>
                <a:ext cx="2736060" cy="274522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16" name="Rounded Rectangle 15"/>
              <p:cNvSpPr/>
              <p:nvPr/>
            </p:nvSpPr>
            <p:spPr>
              <a:xfrm>
                <a:off x="450285" y="4412279"/>
                <a:ext cx="1795062" cy="49513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200" dirty="0" err="1">
                    <a:solidFill>
                      <a:schemeClr val="tx1"/>
                    </a:solidFill>
                  </a:rPr>
                  <a:t>Soc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149346" y="2841326"/>
              <a:ext cx="774451" cy="806592"/>
              <a:chOff x="3037371" y="1668599"/>
              <a:chExt cx="2723284" cy="2991247"/>
            </a:xfrm>
          </p:grpSpPr>
          <p:pic>
            <p:nvPicPr>
              <p:cNvPr id="18" name="Picture 17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37371" y="1668599"/>
                <a:ext cx="1334206" cy="248096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pic>
            <p:nvPicPr>
              <p:cNvPr id="19" name="Picture 18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colorTemperature colorTemp="72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154" y="1678125"/>
                <a:ext cx="1333501" cy="247095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0" name="Rounded Rectangle 19"/>
              <p:cNvSpPr/>
              <p:nvPr/>
            </p:nvSpPr>
            <p:spPr>
              <a:xfrm>
                <a:off x="3391453" y="4164712"/>
                <a:ext cx="1795062" cy="49513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</a:rPr>
                  <a:t>DDR</a:t>
                </a:r>
                <a:endParaRPr lang="en-US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949762" y="2841327"/>
              <a:ext cx="550632" cy="806591"/>
              <a:chOff x="5976900" y="1728279"/>
              <a:chExt cx="1854860" cy="2409566"/>
            </a:xfrm>
          </p:grpSpPr>
          <p:pic>
            <p:nvPicPr>
              <p:cNvPr id="22" name="Picture 21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colorTemperature colorTemp="53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6900" y="1728279"/>
                <a:ext cx="1758912" cy="1998128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3" name="Rounded Rectangle 22"/>
              <p:cNvSpPr/>
              <p:nvPr/>
            </p:nvSpPr>
            <p:spPr>
              <a:xfrm>
                <a:off x="6088660" y="3785401"/>
                <a:ext cx="1743100" cy="35244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 smtClean="0">
                    <a:solidFill>
                      <a:schemeClr val="tx1"/>
                    </a:solidFill>
                  </a:rPr>
                  <a:t>EMMC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3539252" y="2842708"/>
              <a:ext cx="549282" cy="861800"/>
              <a:chOff x="8265851" y="1728282"/>
              <a:chExt cx="885985" cy="2210241"/>
            </a:xfrm>
          </p:grpSpPr>
          <p:pic>
            <p:nvPicPr>
              <p:cNvPr id="25" name="Picture 24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2685" y="1728282"/>
                <a:ext cx="819151" cy="1715423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6" name="Rounded Rectangle 25"/>
              <p:cNvSpPr/>
              <p:nvPr/>
            </p:nvSpPr>
            <p:spPr>
              <a:xfrm>
                <a:off x="8265851" y="3443704"/>
                <a:ext cx="839986" cy="494819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700" dirty="0">
                    <a:solidFill>
                      <a:schemeClr val="tx1"/>
                    </a:solidFill>
                  </a:rPr>
                  <a:t>FIL1401 FIL1402 </a:t>
                </a:r>
                <a:r>
                  <a:rPr lang="en-US" sz="700" dirty="0" smtClean="0">
                    <a:solidFill>
                      <a:schemeClr val="tx1"/>
                    </a:solidFill>
                  </a:rPr>
                  <a:t>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4109133" y="2841325"/>
              <a:ext cx="617933" cy="851655"/>
              <a:chOff x="10038807" y="1694451"/>
              <a:chExt cx="1666925" cy="2438392"/>
            </a:xfrm>
          </p:grpSpPr>
          <p:pic>
            <p:nvPicPr>
              <p:cNvPr id="28" name="Picture 27"/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38807" y="1694451"/>
                <a:ext cx="1666925" cy="191416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9" name="Rounded Rectangle 28"/>
              <p:cNvSpPr/>
              <p:nvPr/>
            </p:nvSpPr>
            <p:spPr>
              <a:xfrm>
                <a:off x="10087968" y="3666037"/>
                <a:ext cx="1539057" cy="466806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50" dirty="0" smtClean="0">
                    <a:solidFill>
                      <a:schemeClr val="tx1"/>
                    </a:solidFill>
                  </a:rPr>
                  <a:t>U1001</a:t>
                </a:r>
                <a:endParaRPr 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8357" y="1633143"/>
            <a:ext cx="1967563" cy="9737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974978"/>
              </p:ext>
            </p:extLst>
          </p:nvPr>
        </p:nvGraphicFramePr>
        <p:xfrm>
          <a:off x="5364480" y="4305475"/>
          <a:ext cx="914400" cy="62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Worksheet" showAsIcon="1" r:id="rId15" imgW="914400" imgH="771480" progId="Excel.Sheet.12">
                  <p:embed/>
                </p:oleObj>
              </mc:Choice>
              <mc:Fallback>
                <p:oleObj name="Worksheet" showAsIcon="1" r:id="rId1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364480" y="4305475"/>
                        <a:ext cx="914400" cy="62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86869"/>
              </p:ext>
            </p:extLst>
          </p:nvPr>
        </p:nvGraphicFramePr>
        <p:xfrm>
          <a:off x="72736" y="517891"/>
          <a:ext cx="9030074" cy="4390659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Led lens cosmetic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defect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The defect of the light pipe is </a:t>
                      </a:r>
                      <a:r>
                        <a:rPr lang="en-US" altLang="zh-CN" sz="1050" dirty="0" smtClean="0"/>
                        <a:t>Short shot, which is a common phenomenon of the shaping adjuster, and can be improved by adjusting the molding parameters.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This defective product should be produced in the process of </a:t>
                      </a:r>
                      <a:r>
                        <a:rPr lang="en-US" altLang="zh-CN" sz="1050" dirty="0" smtClean="0"/>
                        <a:t>adjusting the machine. It is mixed into the normal product due to not being cleaned in time.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QC failed to detect it during sampling inspection.</a:t>
                      </a:r>
                      <a:endParaRPr lang="zh-TW" altLang="en-US" sz="1050" dirty="0" smtClean="0"/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Top case was covered by a protective film. Operator at Assembly station did not check carefully before assembling housing.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Operator at VI station also did not check visual carefully lead to escaped.</a:t>
                      </a:r>
                      <a:endParaRPr lang="en-US" sz="105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and send the defect to vendor for further analysis and give out </a:t>
                      </a: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vendor’s action: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- </a:t>
                      </a:r>
                      <a:r>
                        <a:rPr lang="en-US" altLang="zh-TW" sz="1050" dirty="0" smtClean="0"/>
                        <a:t>The products produced during the adjustment shall be separately labeled and placed. After the adjustment is OK, it shall be scrapped.</a:t>
                      </a:r>
                      <a:endParaRPr lang="zh-TW" altLang="en-US" sz="105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- </a:t>
                      </a:r>
                      <a:r>
                        <a:rPr lang="en-US" altLang="zh-CN" sz="1050" dirty="0" smtClean="0"/>
                        <a:t>After handling the machine abnormalities, the first 5 mold products are directly isolated and discarded.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- </a:t>
                      </a:r>
                      <a:r>
                        <a:rPr lang="en-US" altLang="zh-TW" sz="1050" dirty="0" smtClean="0"/>
                        <a:t>QC to confirm OK before starting production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    Please refer to below attached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file for vendor’s report.</a:t>
                      </a: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Showed and re-trained operator at assembly and VI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baseline="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IPQC keep sample check and audit daily in production line. (IPQC depend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on Assembly and VI SOP and Quality Alert to sample check)</a:t>
                      </a: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IPQC-Tam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23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cosmetic defect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03662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6" y="2420427"/>
            <a:ext cx="1451264" cy="109385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306081"/>
              </p:ext>
            </p:extLst>
          </p:nvPr>
        </p:nvGraphicFramePr>
        <p:xfrm>
          <a:off x="7244080" y="4531360"/>
          <a:ext cx="747957" cy="49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4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44080" y="4531360"/>
                        <a:ext cx="747957" cy="496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296408"/>
              </p:ext>
            </p:extLst>
          </p:nvPr>
        </p:nvGraphicFramePr>
        <p:xfrm>
          <a:off x="4988285" y="2491019"/>
          <a:ext cx="10922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5" name="Acrobat Document" showAsIcon="1" r:id="rId7" imgW="914400" imgH="771480" progId="AcroExch.Document.11">
                  <p:embed/>
                </p:oleObj>
              </mc:Choice>
              <mc:Fallback>
                <p:oleObj name="Acrobat Document" showAsIcon="1" r:id="rId7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88285" y="2491019"/>
                        <a:ext cx="10922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8317673"/>
              </p:ext>
            </p:extLst>
          </p:nvPr>
        </p:nvGraphicFramePr>
        <p:xfrm>
          <a:off x="4587772" y="3517128"/>
          <a:ext cx="729323" cy="615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6" name="Acrobat Document" showAsIcon="1" r:id="rId9" imgW="914400" imgH="771480" progId="AcroExch.Document.11">
                  <p:embed/>
                </p:oleObj>
              </mc:Choice>
              <mc:Fallback>
                <p:oleObj name="Acrobat Document" showAsIcon="1" r:id="rId9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87772" y="3517128"/>
                        <a:ext cx="729323" cy="615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347187"/>
              </p:ext>
            </p:extLst>
          </p:nvPr>
        </p:nvGraphicFramePr>
        <p:xfrm>
          <a:off x="5880239" y="3502910"/>
          <a:ext cx="746173" cy="629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7" name="Acrobat Document" showAsIcon="1" r:id="rId11" imgW="914400" imgH="771480" progId="AcroExch.Document.11">
                  <p:embed/>
                </p:oleObj>
              </mc:Choice>
              <mc:Fallback>
                <p:oleObj name="Acrobat Document" showAsIcon="1" r:id="rId11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80239" y="3502910"/>
                        <a:ext cx="746173" cy="629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9447678"/>
              </p:ext>
            </p:extLst>
          </p:nvPr>
        </p:nvGraphicFramePr>
        <p:xfrm>
          <a:off x="6140450" y="2487402"/>
          <a:ext cx="914400" cy="56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" name="Acrobat Document" showAsIcon="1" r:id="rId13" imgW="914400" imgH="768240" progId="AcroExch.Document.DC">
                  <p:embed/>
                </p:oleObj>
              </mc:Choice>
              <mc:Fallback>
                <p:oleObj name="Acrobat Document" showAsIcon="1" r:id="rId1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40450" y="2487402"/>
                        <a:ext cx="914400" cy="565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461908"/>
              </p:ext>
            </p:extLst>
          </p:nvPr>
        </p:nvGraphicFramePr>
        <p:xfrm>
          <a:off x="72736" y="517891"/>
          <a:ext cx="9030074" cy="4655744"/>
        </p:xfrm>
        <a:graphic>
          <a:graphicData uri="http://schemas.openxmlformats.org/drawingml/2006/table">
            <a:tbl>
              <a:tblPr/>
              <a:tblGrid>
                <a:gridCol w="25079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268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98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0677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Gift-box damaged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Operator at Packing carton station did not operate carefully during taking box from production line to carton lead to touch with strong force to nearly printer caused this defect.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 He put this box to carton directly and not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check again lead to escape.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Showed and re-trained operator at pack box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and Pack Carton 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station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IPQC keep sample check and audit daily in production line. (IPQC depend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on Pack box and Pack carton SOP and Quality Alert to sample check)</a:t>
                      </a:r>
                      <a:endParaRPr lang="en-US" altLang="zh-TW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IPQC-Tam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Gift-box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170134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5821854"/>
              </p:ext>
            </p:extLst>
          </p:nvPr>
        </p:nvGraphicFramePr>
        <p:xfrm>
          <a:off x="5908040" y="3804709"/>
          <a:ext cx="981631" cy="82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08040" y="3804709"/>
                        <a:ext cx="981631" cy="82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82880" y="2036153"/>
            <a:ext cx="2397760" cy="1143927"/>
            <a:chOff x="182880" y="2036153"/>
            <a:chExt cx="2397760" cy="114392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2880" y="2036153"/>
              <a:ext cx="2397760" cy="954248"/>
            </a:xfrm>
            <a:prstGeom prst="rect">
              <a:avLst/>
            </a:prstGeom>
          </p:spPr>
        </p:pic>
        <p:sp>
          <p:nvSpPr>
            <p:cNvPr id="9" name="Rounded Rectangle 8"/>
            <p:cNvSpPr/>
            <p:nvPr/>
          </p:nvSpPr>
          <p:spPr>
            <a:xfrm>
              <a:off x="518160" y="2990401"/>
              <a:ext cx="1574800" cy="18967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rgbClr val="FF0000"/>
                  </a:solidFill>
                </a:rPr>
                <a:t>Gift-box be damaged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2880" y="3456909"/>
            <a:ext cx="2397760" cy="1051755"/>
            <a:chOff x="182880" y="3456909"/>
            <a:chExt cx="2397760" cy="10517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2880" y="3456909"/>
              <a:ext cx="2397760" cy="881410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518160" y="4338320"/>
              <a:ext cx="1838960" cy="170344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Poor box folding method </a:t>
              </a:r>
            </a:p>
          </p:txBody>
        </p:sp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651365"/>
              </p:ext>
            </p:extLst>
          </p:nvPr>
        </p:nvGraphicFramePr>
        <p:xfrm>
          <a:off x="4775200" y="175533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75200" y="175533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713053"/>
              </p:ext>
            </p:extLst>
          </p:nvPr>
        </p:nvGraphicFramePr>
        <p:xfrm>
          <a:off x="5908040" y="174175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08040" y="174175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75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2610002"/>
              </p:ext>
            </p:extLst>
          </p:nvPr>
        </p:nvGraphicFramePr>
        <p:xfrm>
          <a:off x="72736" y="517891"/>
          <a:ext cx="9030074" cy="4355816"/>
        </p:xfrm>
        <a:graphic>
          <a:graphicData uri="http://schemas.openxmlformats.org/drawingml/2006/table">
            <a:tbl>
              <a:tblPr/>
              <a:tblGrid>
                <a:gridCol w="892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22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38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47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464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0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8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HDMI cable no output to TV.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b="1" kern="0" dirty="0" smtClean="0">
                          <a:latin typeface="+mn-lt"/>
                          <a:cs typeface="Calibri" pitchFamily="34" charset="0"/>
                        </a:rPr>
                        <a:t>FXC rechecked and confirmed the defect: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HDMI cable no output (# 1):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Visual inspection and  X-Ray inspection no issue found.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Use a </a:t>
                      </a:r>
                      <a:r>
                        <a:rPr lang="en-US" sz="1000" dirty="0" err="1" smtClean="0">
                          <a:latin typeface="+mn-lt"/>
                          <a:cs typeface="Calibri" panose="020F0502020204030204" pitchFamily="34" charset="0"/>
                        </a:rPr>
                        <a:t>Microtest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CT - 8681 machine to check fount out it unstable (2 times fail and 1 times pass)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Plug HDMI cable on the OTT and TV (HDMI 2K and 4K ), it show unstable.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HDMI cable no output (# 2):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Visual inspection and  X-Ray inspection fund out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HDMI PIN # 17 &amp; 19 damaged and PIN # 18 bent PIN.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Use a </a:t>
                      </a:r>
                      <a:r>
                        <a:rPr lang="en-US" sz="1000" dirty="0" err="1" smtClean="0">
                          <a:latin typeface="+mn-lt"/>
                          <a:cs typeface="Calibri" panose="020F0502020204030204" pitchFamily="34" charset="0"/>
                        </a:rPr>
                        <a:t>Micotest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CT - 8681 machine to check fount out HDMI cable PIN #18 open issue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00" b="1" baseline="0" dirty="0" smtClean="0">
                          <a:latin typeface="+mn-lt"/>
                          <a:cs typeface="Calibri" panose="020F0502020204030204" pitchFamily="34" charset="0"/>
                        </a:rPr>
                        <a:t> root cause: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dirty="0" smtClean="0"/>
                        <a:t> Due to the unskilled operation of the temporary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dirty="0" smtClean="0"/>
                        <a:t>replacement staff, the alignment of the core wire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dirty="0" smtClean="0"/>
                        <a:t>and the pad cannot be corrected, resulting in the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dirty="0" smtClean="0"/>
                        <a:t>copper wire not being completely placed in the Pin slot.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defective product placed in the defective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 box has the chance of knocking down the defective box,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which will cause the risk of the defective product being mixed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into the good product.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000" b="1" kern="0" dirty="0" smtClean="0">
                          <a:latin typeface="+mn-lt"/>
                          <a:cs typeface="Calibri" pitchFamily="34" charset="0"/>
                        </a:rPr>
                        <a:t>FXC</a:t>
                      </a:r>
                      <a:r>
                        <a:rPr lang="en-US" altLang="zh-TW" sz="1000" b="1" kern="0" baseline="0" dirty="0" smtClean="0">
                          <a:latin typeface="+mn-lt"/>
                          <a:cs typeface="Calibri" pitchFamily="34" charset="0"/>
                        </a:rPr>
                        <a:t> action:</a:t>
                      </a:r>
                      <a:r>
                        <a:rPr lang="en-US" altLang="zh-TW" sz="1000" b="1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IQC tighten</a:t>
                      </a: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inspection from AQL 0.4 to AQL 0.25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b="1" kern="0" baseline="0" dirty="0" smtClean="0">
                          <a:latin typeface="+mn-lt"/>
                          <a:cs typeface="Calibri" pitchFamily="34" charset="0"/>
                        </a:rPr>
                        <a:t>Vendor action: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細明體" pitchFamily="49" charset="-120"/>
                          <a:ea typeface="新細明體" pitchFamily="18" charset="-120"/>
                        </a:rPr>
                        <a:t>- </a:t>
                      </a:r>
                      <a:r>
                        <a:rPr lang="en-US" altLang="zh-TW" sz="10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Establish a multi-functional mechanism, and train 2-3 multi-functional workers per production line and IPQC will perform confirmation and assessment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- Increase the copper wire of the core wire not aligned with the pad to increase the trap test to improve the vigilance of employees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- Clean up defective boxes, and provide a defective box at each full inspection/testing station</a:t>
                      </a:r>
                      <a:endParaRPr lang="zh-TW" altLang="en-US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FIT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vendor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90433" y="213347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42484" y="1777151"/>
            <a:ext cx="1970638" cy="559114"/>
            <a:chOff x="1504415" y="-186804"/>
            <a:chExt cx="4971634" cy="26285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4415" y="-186804"/>
              <a:ext cx="2209799" cy="2628584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2167187" y="1236592"/>
              <a:ext cx="581026" cy="5714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  <p:sp>
          <p:nvSpPr>
            <p:cNvPr id="10" name="Rectangular Callout 9"/>
            <p:cNvSpPr/>
            <p:nvPr/>
          </p:nvSpPr>
          <p:spPr>
            <a:xfrm>
              <a:off x="3775388" y="130489"/>
              <a:ext cx="2700661" cy="2201091"/>
            </a:xfrm>
            <a:prstGeom prst="wedgeRectCallout">
              <a:avLst>
                <a:gd name="adj1" fmla="val -86718"/>
                <a:gd name="adj2" fmla="val 16327"/>
              </a:avLst>
            </a:prstGeom>
            <a:solidFill>
              <a:srgbClr val="FFFF00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HDMI PIN # 17 &amp; 19 damaged</a:t>
              </a:r>
              <a:r>
                <a:rPr lang="en-US" sz="900" baseline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 and PIN # 18 bent PIN</a:t>
              </a:r>
              <a:endParaRPr lang="en-US" sz="900" dirty="0">
                <a:solidFill>
                  <a:srgbClr val="FF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47534" y="2498366"/>
            <a:ext cx="3395898" cy="748887"/>
            <a:chOff x="0" y="0"/>
            <a:chExt cx="11257188" cy="337457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527"/>
              <a:ext cx="3401786" cy="33515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6560" y="0"/>
              <a:ext cx="3157039" cy="337457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5945" y="9527"/>
              <a:ext cx="4501243" cy="3358571"/>
            </a:xfrm>
            <a:prstGeom prst="rect">
              <a:avLst/>
            </a:prstGeom>
          </p:spPr>
        </p:pic>
      </p:grp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736524"/>
              </p:ext>
            </p:extLst>
          </p:nvPr>
        </p:nvGraphicFramePr>
        <p:xfrm>
          <a:off x="5074014" y="887293"/>
          <a:ext cx="914400" cy="5554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6" name="Worksheet" showAsIcon="1" r:id="rId8" imgW="914400" imgH="771480" progId="Excel.Sheet.12">
                  <p:embed/>
                </p:oleObj>
              </mc:Choice>
              <mc:Fallback>
                <p:oleObj name="Worksheet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74014" y="887293"/>
                        <a:ext cx="914400" cy="5554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0067" y="3269576"/>
            <a:ext cx="999312" cy="68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7257" y="3266891"/>
            <a:ext cx="967717" cy="68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1523640" y="4136996"/>
            <a:ext cx="4464774" cy="603656"/>
            <a:chOff x="1546519" y="4375081"/>
            <a:chExt cx="4464774" cy="603656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858" y="4375081"/>
              <a:ext cx="1202435" cy="603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ounded Rectangle 3"/>
            <p:cNvSpPr/>
            <p:nvPr/>
          </p:nvSpPr>
          <p:spPr>
            <a:xfrm>
              <a:off x="1546519" y="4820393"/>
              <a:ext cx="3053613" cy="158344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b">
                <a:spcBef>
                  <a:spcPct val="20000"/>
                </a:spcBef>
                <a:buClr>
                  <a:schemeClr val="accent2"/>
                </a:buClr>
              </a:pPr>
              <a:r>
                <a:rPr kumimoji="1" lang="en-US" altLang="zh-TW" sz="1000" dirty="0">
                  <a:solidFill>
                    <a:schemeClr val="tx1"/>
                  </a:solidFill>
                </a:rPr>
                <a:t>The Products in the defective box are easy to fall out</a:t>
              </a:r>
              <a:endParaRPr kumimoji="1" lang="zh-TW" altLang="en-US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4" idx="3"/>
            </p:cNvCxnSpPr>
            <p:nvPr/>
          </p:nvCxnSpPr>
          <p:spPr>
            <a:xfrm flipV="1">
              <a:off x="4600132" y="4592320"/>
              <a:ext cx="447224" cy="30724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Object 2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121285"/>
              </p:ext>
            </p:extLst>
          </p:nvPr>
        </p:nvGraphicFramePr>
        <p:xfrm>
          <a:off x="6471920" y="41965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name="簡報" showAsIcon="1" r:id="rId13" imgW="914400" imgH="771480" progId="PowerPoint.Show.8">
                  <p:embed/>
                </p:oleObj>
              </mc:Choice>
              <mc:Fallback>
                <p:oleObj name="簡報" showAsIcon="1" r:id="rId13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471920" y="41965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0140141"/>
              </p:ext>
            </p:extLst>
          </p:nvPr>
        </p:nvGraphicFramePr>
        <p:xfrm>
          <a:off x="72736" y="517891"/>
          <a:ext cx="8926126" cy="4379214"/>
        </p:xfrm>
        <a:graphic>
          <a:graphicData uri="http://schemas.openxmlformats.org/drawingml/2006/table">
            <a:tbl>
              <a:tblPr/>
              <a:tblGrid>
                <a:gridCol w="9926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32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074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33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00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198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2849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977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2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Ethernet cable 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FXC rechecked and confirmed the defect: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Visual inspection and  X-Ray inspection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no issue found.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Use a multi-meter to check impedance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and connection no issue found.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Plug Ethernet cable on the OTT and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Computer, it show normally (Ping OTT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connection to Computer normally)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NTF (Not True Fail)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Vendor analysis: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Factory inventory: 0  pcs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CN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test of set-top box &amp; router was OK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CN" sz="1000" dirty="0" smtClean="0">
                          <a:solidFill>
                            <a:srgbClr val="0000CC"/>
                          </a:solidFill>
                        </a:rPr>
                        <a:t>The function/appearance and network transmission in the factory are OK.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000" dirty="0" smtClean="0">
                          <a:solidFill>
                            <a:srgbClr val="0000CC"/>
                          </a:solidFill>
                        </a:rPr>
                        <a:t>So the</a:t>
                      </a:r>
                      <a:r>
                        <a:rPr lang="en-US" altLang="zh-CN" sz="1000" baseline="0" dirty="0" smtClean="0">
                          <a:solidFill>
                            <a:srgbClr val="0000CC"/>
                          </a:solidFill>
                        </a:rPr>
                        <a:t> defect is NTF.</a:t>
                      </a:r>
                      <a:endParaRPr lang="en-US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200" b="1" kern="0" dirty="0" smtClean="0">
                          <a:latin typeface="+mn-lt"/>
                          <a:cs typeface="Calibri" pitchFamily="34" charset="0"/>
                        </a:rPr>
                        <a:t> This defect of Ethernet</a:t>
                      </a:r>
                      <a:r>
                        <a:rPr lang="en-US" altLang="zh-TW" sz="1200" b="1" kern="0" baseline="0" dirty="0" smtClean="0">
                          <a:latin typeface="+mn-lt"/>
                          <a:cs typeface="Calibri" pitchFamily="34" charset="0"/>
                        </a:rPr>
                        <a:t> wire is NTF. So please help to review test process.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FIT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vendor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76748"/>
            <a:ext cx="847031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6. </a:t>
            </a:r>
            <a:r>
              <a:rPr lang="en-US" altLang="zh-TW" sz="24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Ethernet cable </a:t>
            </a:r>
            <a:r>
              <a:rPr lang="en-US" altLang="zh-TW" sz="2400" b="1" dirty="0" smtClean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NG </a:t>
            </a:r>
            <a:endParaRPr kumimoji="1" lang="en-US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42147" y="1377177"/>
            <a:ext cx="33916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762484" y="972064"/>
            <a:ext cx="1734076" cy="812582"/>
            <a:chOff x="0" y="0"/>
            <a:chExt cx="3815079" cy="328612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710154" y="713515"/>
              <a:ext cx="3282761" cy="186245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274128" y="735647"/>
              <a:ext cx="3276597" cy="1805304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7920" y="1828120"/>
            <a:ext cx="1808563" cy="1005200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367848"/>
              </p:ext>
            </p:extLst>
          </p:nvPr>
        </p:nvGraphicFramePr>
        <p:xfrm>
          <a:off x="2856145" y="2210698"/>
          <a:ext cx="729429" cy="622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Worksheet" showAsIcon="1" r:id="rId7" imgW="914400" imgH="771480" progId="Excel.Sheet.12">
                  <p:embed/>
                </p:oleObj>
              </mc:Choice>
              <mc:Fallback>
                <p:oleObj name="Worksheet" showAsIcon="1" r:id="rId7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56145" y="2210698"/>
                        <a:ext cx="729429" cy="622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374394" y="3098082"/>
            <a:ext cx="1744725" cy="1354763"/>
            <a:chOff x="1150874" y="2998144"/>
            <a:chExt cx="1744725" cy="1354763"/>
          </a:xfrm>
        </p:grpSpPr>
        <p:pic>
          <p:nvPicPr>
            <p:cNvPr id="10" name="图片 7" descr="970b0a95c670d191534099d60023a26.jp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150874" y="2998144"/>
              <a:ext cx="1744725" cy="1004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ounded Rectangle 11"/>
            <p:cNvSpPr/>
            <p:nvPr/>
          </p:nvSpPr>
          <p:spPr>
            <a:xfrm>
              <a:off x="1150874" y="4018513"/>
              <a:ext cx="1744725" cy="334394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050" dirty="0">
                  <a:solidFill>
                    <a:schemeClr val="tx1"/>
                  </a:solidFill>
                </a:rPr>
                <a:t>Appearance/conduction test 10 times OK</a:t>
              </a:r>
              <a:endParaRPr lang="zh-TW" altLang="en-US" sz="105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438883" y="3092520"/>
            <a:ext cx="1744726" cy="1360325"/>
            <a:chOff x="3133600" y="2992582"/>
            <a:chExt cx="1744726" cy="1360325"/>
          </a:xfrm>
        </p:grpSpPr>
        <p:pic>
          <p:nvPicPr>
            <p:cNvPr id="11" name="图片 3" descr="02481c4aafa0e071db52dcfacfd46d1.jp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133600" y="2992582"/>
              <a:ext cx="1701101" cy="1010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ounded Rectangle 12"/>
            <p:cNvSpPr/>
            <p:nvPr/>
          </p:nvSpPr>
          <p:spPr>
            <a:xfrm>
              <a:off x="3133601" y="4028058"/>
              <a:ext cx="1744725" cy="32484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050" dirty="0">
                  <a:solidFill>
                    <a:schemeClr val="tx1"/>
                  </a:solidFill>
                </a:rPr>
                <a:t>Router test 10 times OK</a:t>
              </a:r>
              <a:endParaRPr lang="zh-TW" altLang="en-US" sz="105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6" name="Object 1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419421"/>
              </p:ext>
            </p:extLst>
          </p:nvPr>
        </p:nvGraphicFramePr>
        <p:xfrm>
          <a:off x="5918261" y="194495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簡報" showAsIcon="1" r:id="rId11" imgW="914400" imgH="771480" progId="PowerPoint.Show.8">
                  <p:embed/>
                </p:oleObj>
              </mc:Choice>
              <mc:Fallback>
                <p:oleObj name="簡報" showAsIcon="1" r:id="rId11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18261" y="194495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992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12631</TotalTime>
  <Words>1563</Words>
  <Application>Microsoft Office PowerPoint</Application>
  <PresentationFormat>如螢幕大小 (16:9)</PresentationFormat>
  <Paragraphs>444</Paragraphs>
  <Slides>8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8</vt:i4>
      </vt:variant>
    </vt:vector>
  </HeadingPairs>
  <TitlesOfParts>
    <vt:vector size="21" baseType="lpstr">
      <vt:lpstr>SimSun</vt:lpstr>
      <vt:lpstr>細明體</vt:lpstr>
      <vt:lpstr>新細明體</vt:lpstr>
      <vt:lpstr>標楷體</vt:lpstr>
      <vt:lpstr>Arial</vt:lpstr>
      <vt:lpstr>Calibri</vt:lpstr>
      <vt:lpstr>Times New Roman</vt:lpstr>
      <vt:lpstr>Wingdings</vt:lpstr>
      <vt:lpstr>2_Office 佈景主題</vt:lpstr>
      <vt:lpstr>Worksheet</vt:lpstr>
      <vt:lpstr>Acrobat Document</vt:lpstr>
      <vt:lpstr>Microsoft PowerPoint 97-2003 簡報</vt:lpstr>
      <vt:lpstr>Adobe 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1440</cp:revision>
  <dcterms:created xsi:type="dcterms:W3CDTF">2018-11-16T05:26:15Z</dcterms:created>
  <dcterms:modified xsi:type="dcterms:W3CDTF">2020-07-03T12:35:51Z</dcterms:modified>
</cp:coreProperties>
</file>